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72" r:id="rId4"/>
    <p:sldId id="261" r:id="rId5"/>
    <p:sldId id="273" r:id="rId6"/>
    <p:sldId id="262" r:id="rId7"/>
    <p:sldId id="264" r:id="rId8"/>
    <p:sldId id="265" r:id="rId9"/>
    <p:sldId id="266" r:id="rId10"/>
    <p:sldId id="267" r:id="rId11"/>
    <p:sldId id="268" r:id="rId12"/>
    <p:sldId id="269" r:id="rId13"/>
    <p:sldId id="270" r:id="rId14"/>
    <p:sldId id="271"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6" d="100"/>
          <a:sy n="46" d="100"/>
        </p:scale>
        <p:origin x="78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CF414C-AA94-43E3-A463-AC61A9215C73}"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D31C0-C9DB-4519-AA9C-8B070CDAB233}" type="slidenum">
              <a:rPr lang="en-US" smtClean="0"/>
              <a:pPr/>
              <a:t>‹#›</a:t>
            </a:fld>
            <a:endParaRPr lang="en-US"/>
          </a:p>
        </p:txBody>
      </p:sp>
    </p:spTree>
    <p:extLst>
      <p:ext uri="{BB962C8B-B14F-4D97-AF65-F5344CB8AC3E}">
        <p14:creationId xmlns:p14="http://schemas.microsoft.com/office/powerpoint/2010/main" val="12963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CF414C-AA94-43E3-A463-AC61A9215C73}"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D31C0-C9DB-4519-AA9C-8B070CDAB233}" type="slidenum">
              <a:rPr lang="en-US" smtClean="0"/>
              <a:pPr/>
              <a:t>‹#›</a:t>
            </a:fld>
            <a:endParaRPr lang="en-US"/>
          </a:p>
        </p:txBody>
      </p:sp>
    </p:spTree>
    <p:extLst>
      <p:ext uri="{BB962C8B-B14F-4D97-AF65-F5344CB8AC3E}">
        <p14:creationId xmlns:p14="http://schemas.microsoft.com/office/powerpoint/2010/main" val="3383355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CF414C-AA94-43E3-A463-AC61A9215C73}"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D31C0-C9DB-4519-AA9C-8B070CDAB233}" type="slidenum">
              <a:rPr lang="en-US" smtClean="0"/>
              <a:pPr/>
              <a:t>‹#›</a:t>
            </a:fld>
            <a:endParaRPr lang="en-US"/>
          </a:p>
        </p:txBody>
      </p:sp>
    </p:spTree>
    <p:extLst>
      <p:ext uri="{BB962C8B-B14F-4D97-AF65-F5344CB8AC3E}">
        <p14:creationId xmlns:p14="http://schemas.microsoft.com/office/powerpoint/2010/main" val="149217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CF414C-AA94-43E3-A463-AC61A9215C73}"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D31C0-C9DB-4519-AA9C-8B070CDAB233}" type="slidenum">
              <a:rPr lang="en-US" smtClean="0"/>
              <a:pPr/>
              <a:t>‹#›</a:t>
            </a:fld>
            <a:endParaRPr lang="en-US"/>
          </a:p>
        </p:txBody>
      </p:sp>
    </p:spTree>
    <p:extLst>
      <p:ext uri="{BB962C8B-B14F-4D97-AF65-F5344CB8AC3E}">
        <p14:creationId xmlns:p14="http://schemas.microsoft.com/office/powerpoint/2010/main" val="2101808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CF414C-AA94-43E3-A463-AC61A9215C73}" type="datetimeFigureOut">
              <a:rPr lang="en-US" smtClean="0"/>
              <a:pPr/>
              <a:t>5/4/2020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BD31C0-C9DB-4519-AA9C-8B070CDAB233}" type="slidenum">
              <a:rPr lang="en-US" smtClean="0"/>
              <a:pPr/>
              <a:t>‹#›</a:t>
            </a:fld>
            <a:endParaRPr lang="en-US"/>
          </a:p>
        </p:txBody>
      </p:sp>
    </p:spTree>
    <p:extLst>
      <p:ext uri="{BB962C8B-B14F-4D97-AF65-F5344CB8AC3E}">
        <p14:creationId xmlns:p14="http://schemas.microsoft.com/office/powerpoint/2010/main" val="126661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CF414C-AA94-43E3-A463-AC61A9215C73}"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D31C0-C9DB-4519-AA9C-8B070CDAB233}" type="slidenum">
              <a:rPr lang="en-US" smtClean="0"/>
              <a:pPr/>
              <a:t>‹#›</a:t>
            </a:fld>
            <a:endParaRPr lang="en-US"/>
          </a:p>
        </p:txBody>
      </p:sp>
    </p:spTree>
    <p:extLst>
      <p:ext uri="{BB962C8B-B14F-4D97-AF65-F5344CB8AC3E}">
        <p14:creationId xmlns:p14="http://schemas.microsoft.com/office/powerpoint/2010/main" val="133246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CF414C-AA94-43E3-A463-AC61A9215C73}" type="datetimeFigureOut">
              <a:rPr lang="en-US" smtClean="0"/>
              <a:pPr/>
              <a:t>5/4/2020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BD31C0-C9DB-4519-AA9C-8B070CDAB233}" type="slidenum">
              <a:rPr lang="en-US" smtClean="0"/>
              <a:pPr/>
              <a:t>‹#›</a:t>
            </a:fld>
            <a:endParaRPr lang="en-US"/>
          </a:p>
        </p:txBody>
      </p:sp>
    </p:spTree>
    <p:extLst>
      <p:ext uri="{BB962C8B-B14F-4D97-AF65-F5344CB8AC3E}">
        <p14:creationId xmlns:p14="http://schemas.microsoft.com/office/powerpoint/2010/main" val="4025488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CF414C-AA94-43E3-A463-AC61A9215C73}" type="datetimeFigureOut">
              <a:rPr lang="en-US" smtClean="0"/>
              <a:pPr/>
              <a:t>5/4/2020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BD31C0-C9DB-4519-AA9C-8B070CDAB233}" type="slidenum">
              <a:rPr lang="en-US" smtClean="0"/>
              <a:pPr/>
              <a:t>‹#›</a:t>
            </a:fld>
            <a:endParaRPr lang="en-US"/>
          </a:p>
        </p:txBody>
      </p:sp>
    </p:spTree>
    <p:extLst>
      <p:ext uri="{BB962C8B-B14F-4D97-AF65-F5344CB8AC3E}">
        <p14:creationId xmlns:p14="http://schemas.microsoft.com/office/powerpoint/2010/main" val="256829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CF414C-AA94-43E3-A463-AC61A9215C73}" type="datetimeFigureOut">
              <a:rPr lang="en-US" smtClean="0"/>
              <a:pPr/>
              <a:t>5/4/2020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BD31C0-C9DB-4519-AA9C-8B070CDAB233}" type="slidenum">
              <a:rPr lang="en-US" smtClean="0"/>
              <a:pPr/>
              <a:t>‹#›</a:t>
            </a:fld>
            <a:endParaRPr lang="en-US"/>
          </a:p>
        </p:txBody>
      </p:sp>
    </p:spTree>
    <p:extLst>
      <p:ext uri="{BB962C8B-B14F-4D97-AF65-F5344CB8AC3E}">
        <p14:creationId xmlns:p14="http://schemas.microsoft.com/office/powerpoint/2010/main" val="160405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CF414C-AA94-43E3-A463-AC61A9215C73}"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D31C0-C9DB-4519-AA9C-8B070CDAB233}" type="slidenum">
              <a:rPr lang="en-US" smtClean="0"/>
              <a:pPr/>
              <a:t>‹#›</a:t>
            </a:fld>
            <a:endParaRPr lang="en-US"/>
          </a:p>
        </p:txBody>
      </p:sp>
    </p:spTree>
    <p:extLst>
      <p:ext uri="{BB962C8B-B14F-4D97-AF65-F5344CB8AC3E}">
        <p14:creationId xmlns:p14="http://schemas.microsoft.com/office/powerpoint/2010/main" val="12191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CF414C-AA94-43E3-A463-AC61A9215C73}" type="datetimeFigureOut">
              <a:rPr lang="en-US" smtClean="0"/>
              <a:pPr/>
              <a:t>5/4/2020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BD31C0-C9DB-4519-AA9C-8B070CDAB233}" type="slidenum">
              <a:rPr lang="en-US" smtClean="0"/>
              <a:pPr/>
              <a:t>‹#›</a:t>
            </a:fld>
            <a:endParaRPr lang="en-US"/>
          </a:p>
        </p:txBody>
      </p:sp>
    </p:spTree>
    <p:extLst>
      <p:ext uri="{BB962C8B-B14F-4D97-AF65-F5344CB8AC3E}">
        <p14:creationId xmlns:p14="http://schemas.microsoft.com/office/powerpoint/2010/main" val="371440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CF414C-AA94-43E3-A463-AC61A9215C73}" type="datetimeFigureOut">
              <a:rPr lang="en-US" smtClean="0"/>
              <a:pPr/>
              <a:t>5/4/2020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BD31C0-C9DB-4519-AA9C-8B070CDAB233}" type="slidenum">
              <a:rPr lang="en-US" smtClean="0"/>
              <a:pPr/>
              <a:t>‹#›</a:t>
            </a:fld>
            <a:endParaRPr lang="en-US"/>
          </a:p>
        </p:txBody>
      </p:sp>
    </p:spTree>
    <p:extLst>
      <p:ext uri="{BB962C8B-B14F-4D97-AF65-F5344CB8AC3E}">
        <p14:creationId xmlns:p14="http://schemas.microsoft.com/office/powerpoint/2010/main" val="2911853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6442" y="0"/>
            <a:ext cx="12145557" cy="6858000"/>
          </a:xfrm>
          <a:prstGeom prst="rect">
            <a:avLst/>
          </a:prstGeom>
        </p:spPr>
      </p:pic>
      <p:sp>
        <p:nvSpPr>
          <p:cNvPr id="2" name="Title 1"/>
          <p:cNvSpPr>
            <a:spLocks noGrp="1"/>
          </p:cNvSpPr>
          <p:nvPr>
            <p:ph type="ctrTitle"/>
          </p:nvPr>
        </p:nvSpPr>
        <p:spPr>
          <a:xfrm>
            <a:off x="1524000" y="1184563"/>
            <a:ext cx="9144000" cy="3609506"/>
          </a:xfrm>
        </p:spPr>
        <p:txBody>
          <a:bodyPr>
            <a:noAutofit/>
          </a:bodyPr>
          <a:lstStyle/>
          <a:p>
            <a:r>
              <a:rPr lang="en-US" sz="8000" b="1" dirty="0" smtClean="0">
                <a:solidFill>
                  <a:srgbClr val="7030A0"/>
                </a:solidFill>
              </a:rPr>
              <a:t>STEM</a:t>
            </a:r>
            <a:r>
              <a:rPr lang="en-US" sz="8000" b="1" dirty="0" smtClean="0">
                <a:solidFill>
                  <a:srgbClr val="7030A0"/>
                </a:solidFill>
              </a:rPr>
              <a:t/>
            </a:r>
            <a:br>
              <a:rPr lang="en-US" sz="8000" b="1" dirty="0" smtClean="0">
                <a:solidFill>
                  <a:srgbClr val="7030A0"/>
                </a:solidFill>
              </a:rPr>
            </a:br>
            <a:r>
              <a:rPr lang="ar-OM" sz="8000" b="1" dirty="0" smtClean="0">
                <a:solidFill>
                  <a:srgbClr val="7030A0"/>
                </a:solidFill>
              </a:rPr>
              <a:t>بمدرسة مدينة السلطان قابوس الخاصة</a:t>
            </a:r>
            <a:endParaRPr lang="en-US" sz="8000" b="1" dirty="0">
              <a:solidFill>
                <a:srgbClr val="7030A0"/>
              </a:solidFill>
            </a:endParaRPr>
          </a:p>
        </p:txBody>
      </p:sp>
      <p:sp>
        <p:nvSpPr>
          <p:cNvPr id="3" name="Subtitle 2"/>
          <p:cNvSpPr>
            <a:spLocks noGrp="1"/>
          </p:cNvSpPr>
          <p:nvPr>
            <p:ph type="subTitle" idx="1"/>
          </p:nvPr>
        </p:nvSpPr>
        <p:spPr>
          <a:xfrm>
            <a:off x="1524000" y="4937760"/>
            <a:ext cx="9144000" cy="320040"/>
          </a:xfrm>
        </p:spPr>
        <p:txBody>
          <a:bodyPr>
            <a:noAutofit/>
          </a:bodyPr>
          <a:lstStyle/>
          <a:p>
            <a:r>
              <a:rPr lang="en-US" sz="6600" b="1" dirty="0" smtClean="0"/>
              <a:t>2020-2021</a:t>
            </a:r>
            <a:endParaRPr lang="en-US" sz="6600" b="1" dirty="0"/>
          </a:p>
        </p:txBody>
      </p:sp>
      <p:sp>
        <p:nvSpPr>
          <p:cNvPr id="4" name="Frame 3"/>
          <p:cNvSpPr/>
          <p:nvPr/>
        </p:nvSpPr>
        <p:spPr>
          <a:xfrm>
            <a:off x="0" y="1"/>
            <a:ext cx="12191999" cy="6858000"/>
          </a:xfrm>
          <a:prstGeom prst="frame">
            <a:avLst>
              <a:gd name="adj1" fmla="val 423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5" name="Frame 4"/>
          <p:cNvSpPr/>
          <p:nvPr/>
        </p:nvSpPr>
        <p:spPr>
          <a:xfrm>
            <a:off x="358460" y="402466"/>
            <a:ext cx="11475077" cy="6053070"/>
          </a:xfrm>
          <a:prstGeom prst="frame">
            <a:avLst>
              <a:gd name="adj1" fmla="val 101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6" name="Frame 5"/>
          <p:cNvSpPr/>
          <p:nvPr/>
        </p:nvSpPr>
        <p:spPr>
          <a:xfrm>
            <a:off x="476518" y="502275"/>
            <a:ext cx="11256136" cy="5859887"/>
          </a:xfrm>
          <a:prstGeom prst="frame">
            <a:avLst>
              <a:gd name="adj1" fmla="val 1071"/>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pic>
        <p:nvPicPr>
          <p:cNvPr id="7" name="Picture 6"/>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9276" t="8815" r="38740" b="77251"/>
          <a:stretch>
            <a:fillRect/>
          </a:stretch>
        </p:blipFill>
        <p:spPr>
          <a:xfrm>
            <a:off x="9844161" y="629752"/>
            <a:ext cx="1766151" cy="1506829"/>
          </a:xfrm>
          <a:prstGeom prst="rect">
            <a:avLst/>
          </a:prstGeom>
        </p:spPr>
      </p:pic>
      <p:pic>
        <p:nvPicPr>
          <p:cNvPr id="8" name="Picture 7" descr="iao logo.jpg"/>
          <p:cNvPicPr>
            <a:picLocks noChangeAspect="1"/>
          </p:cNvPicPr>
          <p:nvPr/>
        </p:nvPicPr>
        <p:blipFill>
          <a:blip r:embed="rId5" cstate="print"/>
          <a:srcRect/>
          <a:stretch>
            <a:fillRect/>
          </a:stretch>
        </p:blipFill>
        <p:spPr>
          <a:xfrm>
            <a:off x="850423" y="709589"/>
            <a:ext cx="1347154" cy="1347154"/>
          </a:xfrm>
          <a:prstGeom prst="flowChartConnector">
            <a:avLst/>
          </a:prstGeom>
        </p:spPr>
      </p:pic>
    </p:spTree>
    <p:extLst>
      <p:ext uri="{BB962C8B-B14F-4D97-AF65-F5344CB8AC3E}">
        <p14:creationId xmlns:p14="http://schemas.microsoft.com/office/powerpoint/2010/main" val="95255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OM"/>
          </a:p>
        </p:txBody>
      </p:sp>
      <p:sp>
        <p:nvSpPr>
          <p:cNvPr id="3" name="Content Placeholder 2"/>
          <p:cNvSpPr>
            <a:spLocks noGrp="1"/>
          </p:cNvSpPr>
          <p:nvPr>
            <p:ph idx="1"/>
          </p:nvPr>
        </p:nvSpPr>
        <p:spPr/>
        <p:txBody>
          <a:bodyPr/>
          <a:lstStyle/>
          <a:p>
            <a:endParaRPr lang="ar-OM"/>
          </a:p>
        </p:txBody>
      </p:sp>
      <p:pic>
        <p:nvPicPr>
          <p:cNvPr id="4" name="Picture 3"/>
          <p:cNvPicPr>
            <a:picLocks noChangeAspect="1"/>
          </p:cNvPicPr>
          <p:nvPr/>
        </p:nvPicPr>
        <p:blipFill rotWithShape="1">
          <a:blip r:embed="rId2"/>
          <a:srcRect b="2684"/>
          <a:stretch/>
        </p:blipFill>
        <p:spPr>
          <a:xfrm>
            <a:off x="0" y="154547"/>
            <a:ext cx="12191999" cy="6703454"/>
          </a:xfrm>
          <a:prstGeom prst="rect">
            <a:avLst/>
          </a:prstGeom>
        </p:spPr>
      </p:pic>
      <p:sp>
        <p:nvSpPr>
          <p:cNvPr id="5" name="Frame 4"/>
          <p:cNvSpPr/>
          <p:nvPr/>
        </p:nvSpPr>
        <p:spPr>
          <a:xfrm>
            <a:off x="0" y="-4509"/>
            <a:ext cx="12191999" cy="6862510"/>
          </a:xfrm>
          <a:prstGeom prst="frame">
            <a:avLst>
              <a:gd name="adj1" fmla="val 1833"/>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Tree>
    <p:extLst>
      <p:ext uri="{BB962C8B-B14F-4D97-AF65-F5344CB8AC3E}">
        <p14:creationId xmlns:p14="http://schemas.microsoft.com/office/powerpoint/2010/main" val="300599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OM"/>
          </a:p>
        </p:txBody>
      </p:sp>
      <p:sp>
        <p:nvSpPr>
          <p:cNvPr id="3" name="Content Placeholder 2"/>
          <p:cNvSpPr>
            <a:spLocks noGrp="1"/>
          </p:cNvSpPr>
          <p:nvPr>
            <p:ph idx="1"/>
          </p:nvPr>
        </p:nvSpPr>
        <p:spPr/>
        <p:txBody>
          <a:bodyPr/>
          <a:lstStyle/>
          <a:p>
            <a:endParaRPr lang="ar-OM"/>
          </a:p>
        </p:txBody>
      </p:sp>
      <p:pic>
        <p:nvPicPr>
          <p:cNvPr id="4" name="Picture 3"/>
          <p:cNvPicPr>
            <a:picLocks noChangeAspect="1"/>
          </p:cNvPicPr>
          <p:nvPr/>
        </p:nvPicPr>
        <p:blipFill rotWithShape="1">
          <a:blip r:embed="rId2"/>
          <a:srcRect b="6911"/>
          <a:stretch/>
        </p:blipFill>
        <p:spPr>
          <a:xfrm>
            <a:off x="154547" y="120424"/>
            <a:ext cx="11900078" cy="6617152"/>
          </a:xfrm>
          <a:prstGeom prst="rect">
            <a:avLst/>
          </a:prstGeom>
        </p:spPr>
      </p:pic>
      <p:sp>
        <p:nvSpPr>
          <p:cNvPr id="5" name="Frame 4"/>
          <p:cNvSpPr/>
          <p:nvPr/>
        </p:nvSpPr>
        <p:spPr>
          <a:xfrm>
            <a:off x="0" y="0"/>
            <a:ext cx="12192000" cy="6858000"/>
          </a:xfrm>
          <a:prstGeom prst="frame">
            <a:avLst>
              <a:gd name="adj1" fmla="val 1833"/>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Tree>
    <p:extLst>
      <p:ext uri="{BB962C8B-B14F-4D97-AF65-F5344CB8AC3E}">
        <p14:creationId xmlns:p14="http://schemas.microsoft.com/office/powerpoint/2010/main" val="1832917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OM"/>
          </a:p>
        </p:txBody>
      </p:sp>
      <p:sp>
        <p:nvSpPr>
          <p:cNvPr id="3" name="Content Placeholder 2"/>
          <p:cNvSpPr>
            <a:spLocks noGrp="1"/>
          </p:cNvSpPr>
          <p:nvPr>
            <p:ph idx="1"/>
          </p:nvPr>
        </p:nvSpPr>
        <p:spPr/>
        <p:txBody>
          <a:bodyPr/>
          <a:lstStyle/>
          <a:p>
            <a:endParaRPr lang="ar-OM"/>
          </a:p>
        </p:txBody>
      </p:sp>
      <p:pic>
        <p:nvPicPr>
          <p:cNvPr id="4" name="Picture 3"/>
          <p:cNvPicPr>
            <a:picLocks noChangeAspect="1"/>
          </p:cNvPicPr>
          <p:nvPr/>
        </p:nvPicPr>
        <p:blipFill rotWithShape="1">
          <a:blip r:embed="rId2"/>
          <a:srcRect b="3389"/>
          <a:stretch/>
        </p:blipFill>
        <p:spPr>
          <a:xfrm>
            <a:off x="128788" y="96926"/>
            <a:ext cx="11938715" cy="6664147"/>
          </a:xfrm>
          <a:prstGeom prst="rect">
            <a:avLst/>
          </a:prstGeom>
        </p:spPr>
      </p:pic>
      <p:sp>
        <p:nvSpPr>
          <p:cNvPr id="5" name="Frame 4"/>
          <p:cNvSpPr/>
          <p:nvPr/>
        </p:nvSpPr>
        <p:spPr>
          <a:xfrm>
            <a:off x="0" y="0"/>
            <a:ext cx="12192000" cy="6858000"/>
          </a:xfrm>
          <a:prstGeom prst="frame">
            <a:avLst>
              <a:gd name="adj1" fmla="val 1833"/>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Tree>
    <p:extLst>
      <p:ext uri="{BB962C8B-B14F-4D97-AF65-F5344CB8AC3E}">
        <p14:creationId xmlns:p14="http://schemas.microsoft.com/office/powerpoint/2010/main" val="2975096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OM"/>
          </a:p>
        </p:txBody>
      </p:sp>
      <p:sp>
        <p:nvSpPr>
          <p:cNvPr id="3" name="Content Placeholder 2"/>
          <p:cNvSpPr>
            <a:spLocks noGrp="1"/>
          </p:cNvSpPr>
          <p:nvPr>
            <p:ph idx="1"/>
          </p:nvPr>
        </p:nvSpPr>
        <p:spPr/>
        <p:txBody>
          <a:bodyPr/>
          <a:lstStyle/>
          <a:p>
            <a:endParaRPr lang="ar-OM"/>
          </a:p>
        </p:txBody>
      </p:sp>
      <p:pic>
        <p:nvPicPr>
          <p:cNvPr id="4" name="Picture 3"/>
          <p:cNvPicPr>
            <a:picLocks noChangeAspect="1"/>
          </p:cNvPicPr>
          <p:nvPr/>
        </p:nvPicPr>
        <p:blipFill rotWithShape="1">
          <a:blip r:embed="rId2"/>
          <a:srcRect b="6030"/>
          <a:stretch/>
        </p:blipFill>
        <p:spPr>
          <a:xfrm>
            <a:off x="154546" y="127119"/>
            <a:ext cx="11887199" cy="6603762"/>
          </a:xfrm>
          <a:prstGeom prst="rect">
            <a:avLst/>
          </a:prstGeom>
        </p:spPr>
      </p:pic>
      <p:sp>
        <p:nvSpPr>
          <p:cNvPr id="5" name="Frame 4"/>
          <p:cNvSpPr/>
          <p:nvPr/>
        </p:nvSpPr>
        <p:spPr>
          <a:xfrm>
            <a:off x="0" y="0"/>
            <a:ext cx="12192000" cy="6858000"/>
          </a:xfrm>
          <a:prstGeom prst="frame">
            <a:avLst>
              <a:gd name="adj1" fmla="val 1833"/>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Tree>
    <p:extLst>
      <p:ext uri="{BB962C8B-B14F-4D97-AF65-F5344CB8AC3E}">
        <p14:creationId xmlns:p14="http://schemas.microsoft.com/office/powerpoint/2010/main" val="29720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OM"/>
          </a:p>
        </p:txBody>
      </p:sp>
      <p:sp>
        <p:nvSpPr>
          <p:cNvPr id="3" name="Content Placeholder 2"/>
          <p:cNvSpPr>
            <a:spLocks noGrp="1"/>
          </p:cNvSpPr>
          <p:nvPr>
            <p:ph idx="1"/>
          </p:nvPr>
        </p:nvSpPr>
        <p:spPr/>
        <p:txBody>
          <a:bodyPr/>
          <a:lstStyle/>
          <a:p>
            <a:endParaRPr lang="ar-OM"/>
          </a:p>
        </p:txBody>
      </p:sp>
      <p:pic>
        <p:nvPicPr>
          <p:cNvPr id="4" name="Picture 3"/>
          <p:cNvPicPr>
            <a:picLocks noChangeAspect="1"/>
          </p:cNvPicPr>
          <p:nvPr/>
        </p:nvPicPr>
        <p:blipFill rotWithShape="1">
          <a:blip r:embed="rId2"/>
          <a:srcRect b="4974"/>
          <a:stretch/>
        </p:blipFill>
        <p:spPr>
          <a:xfrm>
            <a:off x="154546" y="158917"/>
            <a:ext cx="11887200" cy="6540165"/>
          </a:xfrm>
          <a:prstGeom prst="rect">
            <a:avLst/>
          </a:prstGeom>
        </p:spPr>
      </p:pic>
      <p:sp>
        <p:nvSpPr>
          <p:cNvPr id="5" name="Frame 4"/>
          <p:cNvSpPr/>
          <p:nvPr/>
        </p:nvSpPr>
        <p:spPr>
          <a:xfrm>
            <a:off x="0" y="0"/>
            <a:ext cx="12191999" cy="6858000"/>
          </a:xfrm>
          <a:prstGeom prst="frame">
            <a:avLst>
              <a:gd name="adj1" fmla="val 1833"/>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Tree>
    <p:extLst>
      <p:ext uri="{BB962C8B-B14F-4D97-AF65-F5344CB8AC3E}">
        <p14:creationId xmlns:p14="http://schemas.microsoft.com/office/powerpoint/2010/main" val="120353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6442" y="0"/>
            <a:ext cx="12145557" cy="6858000"/>
          </a:xfrm>
          <a:prstGeom prst="rect">
            <a:avLst/>
          </a:prstGeom>
        </p:spPr>
      </p:pic>
      <p:sp>
        <p:nvSpPr>
          <p:cNvPr id="2" name="Title 1"/>
          <p:cNvSpPr>
            <a:spLocks noGrp="1"/>
          </p:cNvSpPr>
          <p:nvPr>
            <p:ph type="ctrTitle"/>
          </p:nvPr>
        </p:nvSpPr>
        <p:spPr>
          <a:xfrm>
            <a:off x="1524000" y="1184563"/>
            <a:ext cx="9144000" cy="3609506"/>
          </a:xfrm>
        </p:spPr>
        <p:txBody>
          <a:bodyPr>
            <a:noAutofit/>
          </a:bodyPr>
          <a:lstStyle/>
          <a:p>
            <a:r>
              <a:rPr lang="en-US" sz="8000" b="1" dirty="0" smtClean="0">
                <a:solidFill>
                  <a:srgbClr val="7030A0"/>
                </a:solidFill>
              </a:rPr>
              <a:t>STEM</a:t>
            </a:r>
            <a:br>
              <a:rPr lang="en-US" sz="8000" b="1" dirty="0" smtClean="0">
                <a:solidFill>
                  <a:srgbClr val="7030A0"/>
                </a:solidFill>
              </a:rPr>
            </a:br>
            <a:r>
              <a:rPr lang="ar-OM" sz="8000" b="1" dirty="0" smtClean="0">
                <a:solidFill>
                  <a:srgbClr val="7030A0"/>
                </a:solidFill>
              </a:rPr>
              <a:t>بمدرسة مدينة السلطان قابوس الخاصة</a:t>
            </a:r>
            <a:endParaRPr lang="en-US" sz="8000" b="1" dirty="0">
              <a:solidFill>
                <a:srgbClr val="7030A0"/>
              </a:solidFill>
            </a:endParaRPr>
          </a:p>
        </p:txBody>
      </p:sp>
      <p:sp>
        <p:nvSpPr>
          <p:cNvPr id="3" name="Subtitle 2"/>
          <p:cNvSpPr>
            <a:spLocks noGrp="1"/>
          </p:cNvSpPr>
          <p:nvPr>
            <p:ph type="subTitle" idx="1"/>
          </p:nvPr>
        </p:nvSpPr>
        <p:spPr>
          <a:xfrm>
            <a:off x="1524000" y="4937760"/>
            <a:ext cx="9144000" cy="320040"/>
          </a:xfrm>
        </p:spPr>
        <p:txBody>
          <a:bodyPr>
            <a:noAutofit/>
          </a:bodyPr>
          <a:lstStyle/>
          <a:p>
            <a:r>
              <a:rPr lang="en-US" sz="6600" b="1" dirty="0" smtClean="0"/>
              <a:t>2020-2021</a:t>
            </a:r>
            <a:endParaRPr lang="en-US" sz="6600" b="1" dirty="0"/>
          </a:p>
        </p:txBody>
      </p:sp>
      <p:sp>
        <p:nvSpPr>
          <p:cNvPr id="4" name="Frame 3"/>
          <p:cNvSpPr/>
          <p:nvPr/>
        </p:nvSpPr>
        <p:spPr>
          <a:xfrm>
            <a:off x="0" y="1"/>
            <a:ext cx="12191999" cy="6858000"/>
          </a:xfrm>
          <a:prstGeom prst="frame">
            <a:avLst>
              <a:gd name="adj1" fmla="val 423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5" name="Frame 4"/>
          <p:cNvSpPr/>
          <p:nvPr/>
        </p:nvSpPr>
        <p:spPr>
          <a:xfrm>
            <a:off x="358460" y="402466"/>
            <a:ext cx="11475077" cy="6053070"/>
          </a:xfrm>
          <a:prstGeom prst="frame">
            <a:avLst>
              <a:gd name="adj1" fmla="val 101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6" name="Frame 5"/>
          <p:cNvSpPr/>
          <p:nvPr/>
        </p:nvSpPr>
        <p:spPr>
          <a:xfrm>
            <a:off x="476518" y="502275"/>
            <a:ext cx="11256136" cy="5859887"/>
          </a:xfrm>
          <a:prstGeom prst="frame">
            <a:avLst>
              <a:gd name="adj1" fmla="val 1071"/>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pic>
        <p:nvPicPr>
          <p:cNvPr id="7" name="Picture 6"/>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9276" t="8815" r="38740" b="77251"/>
          <a:stretch>
            <a:fillRect/>
          </a:stretch>
        </p:blipFill>
        <p:spPr>
          <a:xfrm>
            <a:off x="9844161" y="629752"/>
            <a:ext cx="1766151" cy="1506829"/>
          </a:xfrm>
          <a:prstGeom prst="rect">
            <a:avLst/>
          </a:prstGeom>
        </p:spPr>
      </p:pic>
      <p:pic>
        <p:nvPicPr>
          <p:cNvPr id="8" name="Picture 7" descr="iao logo.jpg"/>
          <p:cNvPicPr>
            <a:picLocks noChangeAspect="1"/>
          </p:cNvPicPr>
          <p:nvPr/>
        </p:nvPicPr>
        <p:blipFill>
          <a:blip r:embed="rId5" cstate="print"/>
          <a:srcRect/>
          <a:stretch>
            <a:fillRect/>
          </a:stretch>
        </p:blipFill>
        <p:spPr>
          <a:xfrm>
            <a:off x="850423" y="709589"/>
            <a:ext cx="1347154" cy="1347154"/>
          </a:xfrm>
          <a:prstGeom prst="flowChartConnector">
            <a:avLst/>
          </a:prstGeom>
        </p:spPr>
      </p:pic>
    </p:spTree>
    <p:extLst>
      <p:ext uri="{BB962C8B-B14F-4D97-AF65-F5344CB8AC3E}">
        <p14:creationId xmlns:p14="http://schemas.microsoft.com/office/powerpoint/2010/main" val="1756625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3857" y="-297"/>
            <a:ext cx="12144285" cy="6858594"/>
          </a:xfrm>
          <a:prstGeom prst="rect">
            <a:avLst/>
          </a:prstGeom>
        </p:spPr>
      </p:pic>
      <p:sp>
        <p:nvSpPr>
          <p:cNvPr id="4" name="Frame 3"/>
          <p:cNvSpPr/>
          <p:nvPr/>
        </p:nvSpPr>
        <p:spPr>
          <a:xfrm>
            <a:off x="0" y="1"/>
            <a:ext cx="12191999" cy="6858000"/>
          </a:xfrm>
          <a:prstGeom prst="frame">
            <a:avLst>
              <a:gd name="adj1" fmla="val 423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5" name="Frame 4"/>
          <p:cNvSpPr/>
          <p:nvPr/>
        </p:nvSpPr>
        <p:spPr>
          <a:xfrm>
            <a:off x="358460" y="402466"/>
            <a:ext cx="11475077" cy="6053070"/>
          </a:xfrm>
          <a:prstGeom prst="frame">
            <a:avLst>
              <a:gd name="adj1" fmla="val 101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6" name="Frame 5"/>
          <p:cNvSpPr/>
          <p:nvPr/>
        </p:nvSpPr>
        <p:spPr>
          <a:xfrm>
            <a:off x="476518" y="502275"/>
            <a:ext cx="11256136" cy="5859887"/>
          </a:xfrm>
          <a:prstGeom prst="frame">
            <a:avLst>
              <a:gd name="adj1" fmla="val 1071"/>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8" name="Title 1"/>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smtClean="0">
                <a:solidFill>
                  <a:srgbClr val="7030A0"/>
                </a:solidFill>
              </a:rPr>
              <a:t>STEM </a:t>
            </a:r>
            <a:r>
              <a:rPr lang="ar-OM" b="1" smtClean="0">
                <a:solidFill>
                  <a:srgbClr val="7030A0"/>
                </a:solidFill>
              </a:rPr>
              <a:t>منهجية</a:t>
            </a:r>
            <a:endParaRPr lang="en-US" b="1" dirty="0">
              <a:solidFill>
                <a:srgbClr val="7030A0"/>
              </a:solidFill>
            </a:endParaRPr>
          </a:p>
        </p:txBody>
      </p:sp>
      <p:sp>
        <p:nvSpPr>
          <p:cNvPr id="10" name="Content Placeholder 2"/>
          <p:cNvSpPr txBox="1">
            <a:spLocks/>
          </p:cNvSpPr>
          <p:nvPr/>
        </p:nvSpPr>
        <p:spPr>
          <a:xfrm>
            <a:off x="838198" y="200945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r>
              <a:rPr lang="en-US" sz="3600" b="1" dirty="0" smtClean="0">
                <a:solidFill>
                  <a:srgbClr val="7030A0"/>
                </a:solidFill>
              </a:rPr>
              <a:t>STEM</a:t>
            </a:r>
            <a:r>
              <a:rPr lang="en-US" sz="3600" b="1" dirty="0" smtClean="0">
                <a:solidFill>
                  <a:schemeClr val="accent1">
                    <a:lumMod val="50000"/>
                  </a:schemeClr>
                </a:solidFill>
              </a:rPr>
              <a:t> </a:t>
            </a:r>
            <a:r>
              <a:rPr lang="ar-OM" sz="3600" b="1" dirty="0" smtClean="0">
                <a:solidFill>
                  <a:schemeClr val="accent1">
                    <a:lumMod val="50000"/>
                  </a:schemeClr>
                </a:solidFill>
              </a:rPr>
              <a:t> </a:t>
            </a:r>
            <a:r>
              <a:rPr lang="ar-OM" sz="3600" dirty="0" smtClean="0"/>
              <a:t>هو نهج تعليمي يدمج بين الهندسة، والعلوم، والرياضيات والتكولوجيا، يمارس فيه الطلاب التعلم بطريقة عملية عن طريق التجربة وحل المشكلات، والمشاريع، والبحث العلمي، وهو نهج تربوي يسعى إلى مساعدة الطلاب على تطوير أسس علمية عميقة ويكسبهم مهارات القرن 21 ويعدّهم للثورة الصناعية الرابعة. يطوّر نهج ستيم مهارات التفكير المنطقي والناقد، والعمل الجماعي، والمهارات الإبداعية التي يمكن أن يستخدمها الطلاب في جميع مجالات حياتهم  من خلال فصول التعلم الصفية واللاصفية.</a:t>
            </a:r>
            <a:endParaRPr lang="en-US" sz="3600" dirty="0" smtClean="0"/>
          </a:p>
        </p:txBody>
      </p:sp>
    </p:spTree>
    <p:extLst>
      <p:ext uri="{BB962C8B-B14F-4D97-AF65-F5344CB8AC3E}">
        <p14:creationId xmlns:p14="http://schemas.microsoft.com/office/powerpoint/2010/main" val="3799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3857" y="-297"/>
            <a:ext cx="12144285" cy="6858594"/>
          </a:xfrm>
          <a:prstGeom prst="rect">
            <a:avLst/>
          </a:prstGeom>
        </p:spPr>
      </p:pic>
      <p:sp>
        <p:nvSpPr>
          <p:cNvPr id="4" name="Frame 3"/>
          <p:cNvSpPr/>
          <p:nvPr/>
        </p:nvSpPr>
        <p:spPr>
          <a:xfrm>
            <a:off x="0" y="1"/>
            <a:ext cx="12191999" cy="6858000"/>
          </a:xfrm>
          <a:prstGeom prst="frame">
            <a:avLst>
              <a:gd name="adj1" fmla="val 423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5" name="Frame 4"/>
          <p:cNvSpPr/>
          <p:nvPr/>
        </p:nvSpPr>
        <p:spPr>
          <a:xfrm>
            <a:off x="358460" y="402466"/>
            <a:ext cx="11475077" cy="6053070"/>
          </a:xfrm>
          <a:prstGeom prst="frame">
            <a:avLst>
              <a:gd name="adj1" fmla="val 101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6" name="Frame 5"/>
          <p:cNvSpPr/>
          <p:nvPr/>
        </p:nvSpPr>
        <p:spPr>
          <a:xfrm>
            <a:off x="476518" y="502275"/>
            <a:ext cx="11256136" cy="5859887"/>
          </a:xfrm>
          <a:prstGeom prst="frame">
            <a:avLst>
              <a:gd name="adj1" fmla="val 1071"/>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8" name="Title 1"/>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rgbClr val="7030A0"/>
                </a:solidFill>
              </a:rPr>
              <a:t>STEM Methodology</a:t>
            </a:r>
            <a:endParaRPr lang="en-US" b="1" dirty="0">
              <a:solidFill>
                <a:srgbClr val="7030A0"/>
              </a:solidFill>
            </a:endParaRPr>
          </a:p>
        </p:txBody>
      </p:sp>
      <p:sp>
        <p:nvSpPr>
          <p:cNvPr id="10" name="Content Placeholder 2"/>
          <p:cNvSpPr txBox="1">
            <a:spLocks/>
          </p:cNvSpPr>
          <p:nvPr/>
        </p:nvSpPr>
        <p:spPr>
          <a:xfrm>
            <a:off x="838198" y="200945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endParaRPr lang="en-US" sz="3600" dirty="0" smtClean="0"/>
          </a:p>
        </p:txBody>
      </p:sp>
      <p:sp>
        <p:nvSpPr>
          <p:cNvPr id="2" name="Rectangle 1"/>
          <p:cNvSpPr/>
          <p:nvPr/>
        </p:nvSpPr>
        <p:spPr>
          <a:xfrm>
            <a:off x="1330035" y="1997839"/>
            <a:ext cx="9809019" cy="4401205"/>
          </a:xfrm>
          <a:prstGeom prst="rect">
            <a:avLst/>
          </a:prstGeom>
        </p:spPr>
        <p:txBody>
          <a:bodyPr wrap="square">
            <a:spAutoFit/>
          </a:bodyPr>
          <a:lstStyle/>
          <a:p>
            <a:pPr algn="just"/>
            <a:r>
              <a:rPr lang="en-US" sz="2800" b="1" dirty="0">
                <a:solidFill>
                  <a:srgbClr val="FF0000"/>
                </a:solidFill>
              </a:rPr>
              <a:t>STEM</a:t>
            </a:r>
            <a:r>
              <a:rPr lang="en-US" sz="2800" b="1" dirty="0"/>
              <a:t> is an educational approach that integrates </a:t>
            </a:r>
            <a:r>
              <a:rPr lang="en-US" sz="2800" b="1" dirty="0">
                <a:solidFill>
                  <a:srgbClr val="FF0000"/>
                </a:solidFill>
              </a:rPr>
              <a:t>Engineering</a:t>
            </a:r>
            <a:r>
              <a:rPr lang="en-US" sz="2800" b="1" dirty="0"/>
              <a:t>, </a:t>
            </a:r>
            <a:r>
              <a:rPr lang="en-US" sz="2800" b="1" dirty="0">
                <a:solidFill>
                  <a:srgbClr val="FF0000"/>
                </a:solidFill>
              </a:rPr>
              <a:t>Science</a:t>
            </a:r>
            <a:r>
              <a:rPr lang="en-US" sz="2800" b="1" dirty="0"/>
              <a:t>, </a:t>
            </a:r>
            <a:r>
              <a:rPr lang="en-US" sz="2800" b="1" dirty="0">
                <a:solidFill>
                  <a:srgbClr val="FF0000"/>
                </a:solidFill>
              </a:rPr>
              <a:t>Mathematics</a:t>
            </a:r>
            <a:r>
              <a:rPr lang="en-US" sz="2800" b="1" dirty="0"/>
              <a:t> and </a:t>
            </a:r>
            <a:r>
              <a:rPr lang="en-US" sz="2800" b="1" dirty="0">
                <a:solidFill>
                  <a:srgbClr val="FF0000"/>
                </a:solidFill>
              </a:rPr>
              <a:t>technology</a:t>
            </a:r>
            <a:r>
              <a:rPr lang="en-US" sz="2800" b="1" dirty="0"/>
              <a:t>, in which students practice learning in a practical way through experience, problem solving, projects and scientific research, and it is an educational approach that seeks to help students develop deep scientific bases and gain them 21st century skills and prepares them for the fourth industrial revolution. STEM’s approach develops logical and critical thinking skills, teamwork, and creative skills that students can use in all areas of their lives through classroom and extra-curricular learning.</a:t>
            </a:r>
            <a:endParaRPr lang="en-US" sz="2800" b="1" dirty="0"/>
          </a:p>
        </p:txBody>
      </p:sp>
    </p:spTree>
    <p:extLst>
      <p:ext uri="{BB962C8B-B14F-4D97-AF65-F5344CB8AC3E}">
        <p14:creationId xmlns:p14="http://schemas.microsoft.com/office/powerpoint/2010/main" val="3019717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857" y="-297"/>
            <a:ext cx="12144285" cy="6858594"/>
          </a:xfrm>
          <a:prstGeom prst="rect">
            <a:avLst/>
          </a:prstGeom>
        </p:spPr>
      </p:pic>
      <p:sp>
        <p:nvSpPr>
          <p:cNvPr id="4" name="Frame 3"/>
          <p:cNvSpPr/>
          <p:nvPr/>
        </p:nvSpPr>
        <p:spPr>
          <a:xfrm>
            <a:off x="0" y="1"/>
            <a:ext cx="12191999" cy="6858000"/>
          </a:xfrm>
          <a:prstGeom prst="frame">
            <a:avLst>
              <a:gd name="adj1" fmla="val 423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5" name="Frame 4"/>
          <p:cNvSpPr/>
          <p:nvPr/>
        </p:nvSpPr>
        <p:spPr>
          <a:xfrm>
            <a:off x="358460" y="402466"/>
            <a:ext cx="11475077" cy="6053070"/>
          </a:xfrm>
          <a:prstGeom prst="frame">
            <a:avLst>
              <a:gd name="adj1" fmla="val 101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6" name="Frame 5"/>
          <p:cNvSpPr/>
          <p:nvPr/>
        </p:nvSpPr>
        <p:spPr>
          <a:xfrm>
            <a:off x="476518" y="502275"/>
            <a:ext cx="11256136" cy="5859887"/>
          </a:xfrm>
          <a:prstGeom prst="frame">
            <a:avLst>
              <a:gd name="adj1" fmla="val 1071"/>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11" name="Title 1"/>
          <p:cNvSpPr txBox="1">
            <a:spLocks/>
          </p:cNvSpPr>
          <p:nvPr/>
        </p:nvSpPr>
        <p:spPr>
          <a:xfrm>
            <a:off x="838198" y="787800"/>
            <a:ext cx="10515600" cy="1325563"/>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ar-OM" sz="5300" b="1" dirty="0" smtClean="0">
                <a:solidFill>
                  <a:srgbClr val="7030A0"/>
                </a:solidFill>
              </a:rPr>
              <a:t>لماذا </a:t>
            </a:r>
            <a:r>
              <a:rPr lang="en-US" sz="5300" b="1" dirty="0" smtClean="0">
                <a:solidFill>
                  <a:srgbClr val="7030A0"/>
                </a:solidFill>
              </a:rPr>
              <a:t>STEM </a:t>
            </a:r>
            <a:r>
              <a:rPr lang="ar-OM" sz="5300" b="1" dirty="0" smtClean="0">
                <a:solidFill>
                  <a:srgbClr val="7030A0"/>
                </a:solidFill>
              </a:rPr>
              <a:t>؟</a:t>
            </a:r>
            <a:r>
              <a:rPr lang="en-US" dirty="0" smtClean="0"/>
              <a:t/>
            </a:r>
            <a:br>
              <a:rPr lang="en-US" dirty="0" smtClean="0"/>
            </a:br>
            <a:endParaRPr lang="en-US" dirty="0"/>
          </a:p>
        </p:txBody>
      </p:sp>
      <p:sp>
        <p:nvSpPr>
          <p:cNvPr id="12" name="Content Placeholder 2"/>
          <p:cNvSpPr txBox="1">
            <a:spLocks/>
          </p:cNvSpPr>
          <p:nvPr/>
        </p:nvSpPr>
        <p:spPr>
          <a:xfrm>
            <a:off x="838200" y="1825625"/>
            <a:ext cx="10515600" cy="43513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rtl="1"/>
            <a:r>
              <a:rPr lang="ar-SA" sz="3600" dirty="0" smtClean="0"/>
              <a:t>جاءت رؤية عمان 2040 مُرك</a:t>
            </a:r>
            <a:r>
              <a:rPr lang="ar-OM" sz="3600" dirty="0" smtClean="0"/>
              <a:t>ّ</a:t>
            </a:r>
            <a:r>
              <a:rPr lang="ar-SA" sz="3600" dirty="0" smtClean="0"/>
              <a:t>زة على التعليم وحد</a:t>
            </a:r>
            <a:r>
              <a:rPr lang="ar-OM" sz="3600" dirty="0" smtClean="0"/>
              <a:t>ّ</a:t>
            </a:r>
            <a:r>
              <a:rPr lang="ar-SA" sz="3600" dirty="0" smtClean="0"/>
              <a:t>دت له توجها </a:t>
            </a:r>
            <a:r>
              <a:rPr lang="ar-OM" sz="3600" dirty="0" smtClean="0"/>
              <a:t>ا</a:t>
            </a:r>
            <a:r>
              <a:rPr lang="ar-SA" sz="3600" dirty="0" smtClean="0"/>
              <a:t>ستراتيجيا يتمث</a:t>
            </a:r>
            <a:r>
              <a:rPr lang="ar-OM" sz="3600" dirty="0" smtClean="0"/>
              <a:t>ّ</a:t>
            </a:r>
            <a:r>
              <a:rPr lang="ar-SA" sz="3600" dirty="0" smtClean="0"/>
              <a:t>ل في "تعليم شامل يت</a:t>
            </a:r>
            <a:r>
              <a:rPr lang="ar-OM" sz="3600" dirty="0" smtClean="0"/>
              <a:t>ّ</a:t>
            </a:r>
            <a:r>
              <a:rPr lang="ar-SA" sz="3600" dirty="0" smtClean="0"/>
              <a:t>سم بالجودة العالية والشراكة المجتمعية يقود إلى مجتمع معرفي، ومن بين أهداف هذه الاستراتيجية تعزيز الابتكار والإبداع والبحث العلمي في قطاع التعليم. ومن هذا المنطلق ارتأينا إدراج منهج</a:t>
            </a:r>
            <a:r>
              <a:rPr lang="ar-OM" sz="3600" dirty="0" smtClean="0"/>
              <a:t> </a:t>
            </a:r>
            <a:r>
              <a:rPr lang="en-US" sz="3600" dirty="0" smtClean="0"/>
              <a:t>STEM</a:t>
            </a:r>
            <a:r>
              <a:rPr lang="ar-OM" sz="3600" dirty="0" smtClean="0"/>
              <a:t> في جميع المراحل التعليمية بالمدرسة وتركيز مختبر </a:t>
            </a:r>
            <a:r>
              <a:rPr lang="en-US" sz="3600" dirty="0" smtClean="0"/>
              <a:t>STEM</a:t>
            </a:r>
            <a:r>
              <a:rPr lang="ar-OM" sz="3600" dirty="0" smtClean="0"/>
              <a:t> مواكبة لمتطلبات الثورة الصناعية الرابعة. </a:t>
            </a:r>
            <a:r>
              <a:rPr lang="ar-SA" sz="3600" dirty="0" smtClean="0"/>
              <a:t>وتمتاز الثورة الصناعية الرابعة التي يشهدها العالم اليوم بتقنيات جديدة </a:t>
            </a:r>
            <a:r>
              <a:rPr lang="ar-OM" sz="3600" dirty="0" smtClean="0"/>
              <a:t>مثل </a:t>
            </a:r>
            <a:r>
              <a:rPr lang="ar-SA" sz="3600" dirty="0" smtClean="0"/>
              <a:t>الطباعة </a:t>
            </a:r>
            <a:r>
              <a:rPr lang="ar-SA" sz="3600" dirty="0" smtClean="0"/>
              <a:t>ثلاثية الأبعاد، والروبوتات المتطورة، وتقنيات رقمية كإنترنت الأشياء.</a:t>
            </a:r>
            <a:endParaRPr lang="en-US" sz="3600" dirty="0" smtClean="0"/>
          </a:p>
          <a:p>
            <a:pPr algn="r" rtl="1"/>
            <a:endParaRPr lang="en-US" dirty="0"/>
          </a:p>
        </p:txBody>
      </p:sp>
    </p:spTree>
    <p:extLst>
      <p:ext uri="{BB962C8B-B14F-4D97-AF65-F5344CB8AC3E}">
        <p14:creationId xmlns:p14="http://schemas.microsoft.com/office/powerpoint/2010/main" val="103256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3857" y="-297"/>
            <a:ext cx="12144285" cy="6858594"/>
          </a:xfrm>
          <a:prstGeom prst="rect">
            <a:avLst/>
          </a:prstGeom>
        </p:spPr>
      </p:pic>
      <p:sp>
        <p:nvSpPr>
          <p:cNvPr id="4" name="Frame 3"/>
          <p:cNvSpPr/>
          <p:nvPr/>
        </p:nvSpPr>
        <p:spPr>
          <a:xfrm>
            <a:off x="0" y="1"/>
            <a:ext cx="12191999" cy="6858000"/>
          </a:xfrm>
          <a:prstGeom prst="frame">
            <a:avLst>
              <a:gd name="adj1" fmla="val 423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5" name="Frame 4"/>
          <p:cNvSpPr/>
          <p:nvPr/>
        </p:nvSpPr>
        <p:spPr>
          <a:xfrm>
            <a:off x="358460" y="402466"/>
            <a:ext cx="11475077" cy="6053070"/>
          </a:xfrm>
          <a:prstGeom prst="frame">
            <a:avLst>
              <a:gd name="adj1" fmla="val 101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6" name="Frame 5"/>
          <p:cNvSpPr/>
          <p:nvPr/>
        </p:nvSpPr>
        <p:spPr>
          <a:xfrm>
            <a:off x="476518" y="502275"/>
            <a:ext cx="11256136" cy="5859887"/>
          </a:xfrm>
          <a:prstGeom prst="frame">
            <a:avLst>
              <a:gd name="adj1" fmla="val 1071"/>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8" name="Title 1"/>
          <p:cNvSpPr txBox="1">
            <a:spLocks/>
          </p:cNvSpPr>
          <p:nvPr/>
        </p:nvSpPr>
        <p:spPr>
          <a:xfrm>
            <a:off x="838200" y="501979"/>
            <a:ext cx="10515600" cy="9869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rgbClr val="7030A0"/>
                </a:solidFill>
              </a:rPr>
              <a:t> </a:t>
            </a:r>
            <a:r>
              <a:rPr lang="en-US" sz="4400" b="1" dirty="0" smtClean="0">
                <a:solidFill>
                  <a:srgbClr val="7030A0"/>
                </a:solidFill>
              </a:rPr>
              <a:t>WHY STEM?</a:t>
            </a:r>
            <a:endParaRPr lang="en-US" sz="4400" b="1" dirty="0">
              <a:solidFill>
                <a:srgbClr val="7030A0"/>
              </a:solidFill>
            </a:endParaRPr>
          </a:p>
        </p:txBody>
      </p:sp>
      <p:sp>
        <p:nvSpPr>
          <p:cNvPr id="10" name="Content Placeholder 2"/>
          <p:cNvSpPr txBox="1">
            <a:spLocks/>
          </p:cNvSpPr>
          <p:nvPr/>
        </p:nvSpPr>
        <p:spPr>
          <a:xfrm>
            <a:off x="838198" y="200945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endParaRPr lang="en-US" sz="3600" dirty="0" smtClean="0"/>
          </a:p>
        </p:txBody>
      </p:sp>
      <p:sp>
        <p:nvSpPr>
          <p:cNvPr id="2" name="Rectangle 1"/>
          <p:cNvSpPr/>
          <p:nvPr/>
        </p:nvSpPr>
        <p:spPr>
          <a:xfrm>
            <a:off x="644235" y="1582341"/>
            <a:ext cx="10827621" cy="3785652"/>
          </a:xfrm>
          <a:prstGeom prst="rect">
            <a:avLst/>
          </a:prstGeom>
        </p:spPr>
        <p:txBody>
          <a:bodyPr wrap="square">
            <a:spAutoFit/>
          </a:bodyPr>
          <a:lstStyle/>
          <a:p>
            <a:pPr algn="just"/>
            <a:r>
              <a:rPr lang="en-US" sz="2400" b="1" dirty="0">
                <a:solidFill>
                  <a:srgbClr val="FF0000"/>
                </a:solidFill>
              </a:rPr>
              <a:t>Oman's vision 2040 </a:t>
            </a:r>
            <a:r>
              <a:rPr lang="en-US" sz="2400" b="1" dirty="0"/>
              <a:t>focused on education and set a strategic direction for it, which is "comprehensive education characterized by high quality and community partnership leading to a cognitive society", and among the objectives of this strategy is to promote innovation, creativity and scientific research in the education sector. With this in mind, we decided to include the STEM </a:t>
            </a:r>
            <a:r>
              <a:rPr lang="en-US" sz="2400" b="1" dirty="0" smtClean="0"/>
              <a:t>approach </a:t>
            </a:r>
            <a:r>
              <a:rPr lang="en-US" sz="2400" b="1" dirty="0"/>
              <a:t>in all educational levels of the school, and focus on the STEM center to keep pace with the requirements of the Fourth Industrial Revolution. The fourth industrial revolution that the world is witnessing today is characterized by new technologies physically such as smart self-driving cars, 3D printing, advanced robots, and digital technologies such as the Internet and other Things.</a:t>
            </a:r>
            <a:endParaRPr lang="en-US" sz="2400" b="1" dirty="0"/>
          </a:p>
        </p:txBody>
      </p:sp>
    </p:spTree>
    <p:extLst>
      <p:ext uri="{BB962C8B-B14F-4D97-AF65-F5344CB8AC3E}">
        <p14:creationId xmlns:p14="http://schemas.microsoft.com/office/powerpoint/2010/main" val="423757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857" y="-297"/>
            <a:ext cx="12144285" cy="6858594"/>
          </a:xfrm>
          <a:prstGeom prst="rect">
            <a:avLst/>
          </a:prstGeom>
        </p:spPr>
      </p:pic>
      <p:sp>
        <p:nvSpPr>
          <p:cNvPr id="4" name="Frame 3"/>
          <p:cNvSpPr/>
          <p:nvPr/>
        </p:nvSpPr>
        <p:spPr>
          <a:xfrm>
            <a:off x="0" y="1"/>
            <a:ext cx="12191999" cy="6858000"/>
          </a:xfrm>
          <a:prstGeom prst="frame">
            <a:avLst>
              <a:gd name="adj1" fmla="val 423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5" name="Frame 4"/>
          <p:cNvSpPr/>
          <p:nvPr/>
        </p:nvSpPr>
        <p:spPr>
          <a:xfrm>
            <a:off x="358460" y="402466"/>
            <a:ext cx="11475077" cy="6053070"/>
          </a:xfrm>
          <a:prstGeom prst="frame">
            <a:avLst>
              <a:gd name="adj1" fmla="val 101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6" name="Frame 5"/>
          <p:cNvSpPr/>
          <p:nvPr/>
        </p:nvSpPr>
        <p:spPr>
          <a:xfrm>
            <a:off x="476518" y="502275"/>
            <a:ext cx="11256136" cy="5859887"/>
          </a:xfrm>
          <a:prstGeom prst="frame">
            <a:avLst>
              <a:gd name="adj1" fmla="val 1071"/>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2" name="Rectangle 1"/>
          <p:cNvSpPr/>
          <p:nvPr/>
        </p:nvSpPr>
        <p:spPr>
          <a:xfrm>
            <a:off x="1803043" y="2294466"/>
            <a:ext cx="8860664" cy="2862322"/>
          </a:xfrm>
          <a:prstGeom prst="rect">
            <a:avLst/>
          </a:prstGeom>
        </p:spPr>
        <p:txBody>
          <a:bodyPr wrap="square">
            <a:spAutoFit/>
          </a:bodyPr>
          <a:lstStyle/>
          <a:p>
            <a:pPr algn="ctr"/>
            <a:r>
              <a:rPr lang="en-US" sz="6000" b="1" dirty="0" smtClean="0">
                <a:solidFill>
                  <a:srgbClr val="7030A0"/>
                </a:solidFill>
              </a:rPr>
              <a:t>STEM </a:t>
            </a:r>
            <a:r>
              <a:rPr lang="ar-OM" sz="6000" b="1" dirty="0">
                <a:solidFill>
                  <a:srgbClr val="7030A0"/>
                </a:solidFill>
              </a:rPr>
              <a:t>نبذة عن </a:t>
            </a:r>
            <a:endParaRPr lang="en-US" sz="6000" b="1" dirty="0" smtClean="0">
              <a:solidFill>
                <a:srgbClr val="7030A0"/>
              </a:solidFill>
            </a:endParaRPr>
          </a:p>
          <a:p>
            <a:pPr algn="ctr"/>
            <a:r>
              <a:rPr lang="ar-OM" sz="6000" b="1" dirty="0" smtClean="0">
                <a:solidFill>
                  <a:srgbClr val="7030A0"/>
                </a:solidFill>
              </a:rPr>
              <a:t>من شركة </a:t>
            </a:r>
            <a:endParaRPr lang="en-US" sz="6000" b="1" dirty="0">
              <a:solidFill>
                <a:srgbClr val="7030A0"/>
              </a:solidFill>
            </a:endParaRPr>
          </a:p>
          <a:p>
            <a:pPr algn="ctr"/>
            <a:r>
              <a:rPr lang="en-US" sz="6000" b="1" dirty="0" smtClean="0">
                <a:solidFill>
                  <a:srgbClr val="7030A0"/>
                </a:solidFill>
              </a:rPr>
              <a:t>Edutech</a:t>
            </a:r>
            <a:r>
              <a:rPr lang="ar-OM" sz="6000" b="1" dirty="0" smtClean="0">
                <a:solidFill>
                  <a:srgbClr val="7030A0"/>
                </a:solidFill>
              </a:rPr>
              <a:t> </a:t>
            </a:r>
            <a:endParaRPr lang="en-US" sz="6000" b="1" dirty="0">
              <a:solidFill>
                <a:srgbClr val="7030A0"/>
              </a:solidFill>
            </a:endParaRPr>
          </a:p>
        </p:txBody>
      </p:sp>
    </p:spTree>
    <p:extLst>
      <p:ext uri="{BB962C8B-B14F-4D97-AF65-F5344CB8AC3E}">
        <p14:creationId xmlns:p14="http://schemas.microsoft.com/office/powerpoint/2010/main" val="277645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36" r="-181" b="32321"/>
          <a:stretch/>
        </p:blipFill>
        <p:spPr>
          <a:xfrm>
            <a:off x="1" y="0"/>
            <a:ext cx="12192000" cy="6858000"/>
          </a:xfrm>
          <a:prstGeom prst="rect">
            <a:avLst/>
          </a:prstGeom>
        </p:spPr>
      </p:pic>
      <p:sp>
        <p:nvSpPr>
          <p:cNvPr id="6" name="Rectangle 5"/>
          <p:cNvSpPr/>
          <p:nvPr/>
        </p:nvSpPr>
        <p:spPr>
          <a:xfrm>
            <a:off x="3232598" y="3825025"/>
            <a:ext cx="5859888" cy="1790164"/>
          </a:xfrm>
          <a:prstGeom prst="rect">
            <a:avLst/>
          </a:prstGeom>
          <a:solidFill>
            <a:schemeClr val="bg1">
              <a:lumMod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p>
        </p:txBody>
      </p:sp>
      <p:sp>
        <p:nvSpPr>
          <p:cNvPr id="7" name="TextBox 6"/>
          <p:cNvSpPr txBox="1"/>
          <p:nvPr/>
        </p:nvSpPr>
        <p:spPr>
          <a:xfrm>
            <a:off x="3522373" y="4263359"/>
            <a:ext cx="5280338" cy="707886"/>
          </a:xfrm>
          <a:prstGeom prst="rect">
            <a:avLst/>
          </a:prstGeom>
          <a:noFill/>
        </p:spPr>
        <p:txBody>
          <a:bodyPr wrap="square" rtlCol="1">
            <a:spAutoFit/>
          </a:bodyPr>
          <a:lstStyle/>
          <a:p>
            <a:pPr algn="l"/>
            <a:r>
              <a:rPr lang="en-US" sz="4000" b="1" dirty="0" smtClean="0"/>
              <a:t>Edutech STEM Solutions</a:t>
            </a:r>
            <a:endParaRPr lang="ar-OM" sz="4000" b="1" dirty="0"/>
          </a:p>
        </p:txBody>
      </p:sp>
      <p:sp>
        <p:nvSpPr>
          <p:cNvPr id="2" name="Frame 1"/>
          <p:cNvSpPr/>
          <p:nvPr/>
        </p:nvSpPr>
        <p:spPr>
          <a:xfrm>
            <a:off x="1" y="0"/>
            <a:ext cx="12191999" cy="6858000"/>
          </a:xfrm>
          <a:prstGeom prst="frame">
            <a:avLst>
              <a:gd name="adj1" fmla="val 2359"/>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3" name="Frame 2"/>
          <p:cNvSpPr/>
          <p:nvPr/>
        </p:nvSpPr>
        <p:spPr>
          <a:xfrm>
            <a:off x="206062" y="206062"/>
            <a:ext cx="11771290" cy="6426558"/>
          </a:xfrm>
          <a:prstGeom prst="frame">
            <a:avLst>
              <a:gd name="adj1" fmla="val 87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
        <p:nvSpPr>
          <p:cNvPr id="8" name="Frame 7"/>
          <p:cNvSpPr/>
          <p:nvPr/>
        </p:nvSpPr>
        <p:spPr>
          <a:xfrm>
            <a:off x="321972" y="309094"/>
            <a:ext cx="11545911" cy="6233374"/>
          </a:xfrm>
          <a:prstGeom prst="frame">
            <a:avLst>
              <a:gd name="adj1" fmla="val 877"/>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rgbClr val="FFC000"/>
              </a:solidFill>
            </a:endParaRPr>
          </a:p>
        </p:txBody>
      </p:sp>
    </p:spTree>
    <p:extLst>
      <p:ext uri="{BB962C8B-B14F-4D97-AF65-F5344CB8AC3E}">
        <p14:creationId xmlns:p14="http://schemas.microsoft.com/office/powerpoint/2010/main" val="68789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OM"/>
          </a:p>
        </p:txBody>
      </p:sp>
      <p:sp>
        <p:nvSpPr>
          <p:cNvPr id="3" name="Content Placeholder 2"/>
          <p:cNvSpPr>
            <a:spLocks noGrp="1"/>
          </p:cNvSpPr>
          <p:nvPr>
            <p:ph idx="1"/>
          </p:nvPr>
        </p:nvSpPr>
        <p:spPr/>
        <p:txBody>
          <a:bodyPr/>
          <a:lstStyle/>
          <a:p>
            <a:endParaRPr lang="ar-OM"/>
          </a:p>
        </p:txBody>
      </p:sp>
      <p:pic>
        <p:nvPicPr>
          <p:cNvPr id="4" name="Picture 3"/>
          <p:cNvPicPr>
            <a:picLocks noChangeAspect="1"/>
          </p:cNvPicPr>
          <p:nvPr/>
        </p:nvPicPr>
        <p:blipFill rotWithShape="1">
          <a:blip r:embed="rId2"/>
          <a:srcRect b="5229"/>
          <a:stretch/>
        </p:blipFill>
        <p:spPr>
          <a:xfrm>
            <a:off x="103030" y="128789"/>
            <a:ext cx="11964473" cy="6593983"/>
          </a:xfrm>
          <a:prstGeom prst="rect">
            <a:avLst/>
          </a:prstGeom>
        </p:spPr>
      </p:pic>
      <p:sp>
        <p:nvSpPr>
          <p:cNvPr id="5" name="Frame 4"/>
          <p:cNvSpPr/>
          <p:nvPr/>
        </p:nvSpPr>
        <p:spPr>
          <a:xfrm>
            <a:off x="0" y="0"/>
            <a:ext cx="12192000" cy="6858000"/>
          </a:xfrm>
          <a:prstGeom prst="frame">
            <a:avLst>
              <a:gd name="adj1" fmla="val 1833"/>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Tree>
    <p:extLst>
      <p:ext uri="{BB962C8B-B14F-4D97-AF65-F5344CB8AC3E}">
        <p14:creationId xmlns:p14="http://schemas.microsoft.com/office/powerpoint/2010/main" val="600702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4093"/>
          <a:stretch/>
        </p:blipFill>
        <p:spPr>
          <a:xfrm>
            <a:off x="167425" y="175904"/>
            <a:ext cx="12014435" cy="6682095"/>
          </a:xfrm>
          <a:prstGeom prst="rect">
            <a:avLst/>
          </a:prstGeom>
        </p:spPr>
      </p:pic>
      <p:sp>
        <p:nvSpPr>
          <p:cNvPr id="3" name="Frame 2"/>
          <p:cNvSpPr/>
          <p:nvPr/>
        </p:nvSpPr>
        <p:spPr>
          <a:xfrm>
            <a:off x="-1" y="0"/>
            <a:ext cx="12181862" cy="6858000"/>
          </a:xfrm>
          <a:prstGeom prst="frame">
            <a:avLst>
              <a:gd name="adj1" fmla="val 1833"/>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OM">
              <a:solidFill>
                <a:schemeClr val="tx1"/>
              </a:solidFill>
            </a:endParaRPr>
          </a:p>
        </p:txBody>
      </p:sp>
    </p:spTree>
    <p:extLst>
      <p:ext uri="{BB962C8B-B14F-4D97-AF65-F5344CB8AC3E}">
        <p14:creationId xmlns:p14="http://schemas.microsoft.com/office/powerpoint/2010/main" val="16388143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422</Words>
  <Application>Microsoft Office PowerPoint</Application>
  <PresentationFormat>Widescreen</PresentationFormat>
  <Paragraphs>16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Times New Roman</vt:lpstr>
      <vt:lpstr>Office Theme</vt:lpstr>
      <vt:lpstr>STEM بمدرسة مدينة السلطان قابوس الخاصة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STEM بمدرسة مدينة السلطان قابوس الخاصة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مختبر</dc:title>
  <dc:creator>Windows User</dc:creator>
  <cp:lastModifiedBy>Windows User</cp:lastModifiedBy>
  <cp:revision>15</cp:revision>
  <dcterms:created xsi:type="dcterms:W3CDTF">2020-05-04T07:22:30Z</dcterms:created>
  <dcterms:modified xsi:type="dcterms:W3CDTF">2020-05-04T10:04:07Z</dcterms:modified>
</cp:coreProperties>
</file>